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6" r:id="rId9"/>
    <p:sldId id="262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D6FF"/>
    <a:srgbClr val="D883FF"/>
    <a:srgbClr val="FFD579"/>
    <a:srgbClr val="D5F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53"/>
    <p:restoredTop sz="76332"/>
  </p:normalViewPr>
  <p:slideViewPr>
    <p:cSldViewPr snapToGrid="0" snapToObjects="1">
      <p:cViewPr>
        <p:scale>
          <a:sx n="79" d="100"/>
          <a:sy n="79" d="100"/>
        </p:scale>
        <p:origin x="4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FD8A4-DBD1-A74F-9A6A-63E56B723C56}" type="datetimeFigureOut">
              <a:rPr lang="en-US" smtClean="0"/>
              <a:t>7/19/16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0EF0B-BBE2-9245-82D6-6FE422FE1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6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Artisanal Networking is the </a:t>
            </a:r>
            <a:r>
              <a:rPr lang="en-US" baseline="0" dirty="0" smtClean="0"/>
              <a:t>time-consuming, traditional method of managing networks. We’ve been doing this device-by-device configuration method for decades and it needs to stop</a:t>
            </a:r>
            <a:r>
              <a:rPr lang="en-US" baseline="0" dirty="0" smtClean="0"/>
              <a:t>!</a:t>
            </a:r>
          </a:p>
          <a:p>
            <a:endParaRPr lang="en-US" sz="1200" baseline="0" dirty="0" smtClean="0"/>
          </a:p>
          <a:p>
            <a:r>
              <a:rPr lang="en-US" sz="1200" baseline="0" dirty="0" smtClean="0"/>
              <a:t>No more Artisanal Networking</a:t>
            </a:r>
            <a:endParaRPr lang="en-US" sz="120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36DF0-1D63-1C4C-B306-073144B590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84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Excel Templating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0EF0B-BBE2-9245-82D6-6FE422FE1D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69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Snowflakes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Excel Templating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Proprietary Network OS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Limited Test / Validation / Review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Limited Configuration Control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1200" dirty="0" smtClean="0"/>
              <a:t>Verification with Ping &amp; Traceroute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0EF0B-BBE2-9245-82D6-6FE422FE1D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50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C0EF0B-BBE2-9245-82D6-6FE422FE1D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42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20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58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196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4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96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66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12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28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47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9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1FDFB-7EDD-7843-B358-83723055D6BD}" type="datetimeFigureOut">
              <a:rPr lang="en-US" smtClean="0"/>
              <a:t>7/19/16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F807E-62A1-DB45-B368-E0942233F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6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2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GitLab</a:t>
            </a:r>
            <a:r>
              <a:rPr lang="en-US" dirty="0" smtClean="0"/>
              <a:t> project overview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Repo, Pipelines, and Runners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GitLab</a:t>
            </a:r>
            <a:r>
              <a:rPr lang="en-US" dirty="0" smtClean="0"/>
              <a:t> Runner overview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Good change: Update MOTD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Bad change: Routing typo / lint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4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47285"/>
          <a:stretch/>
        </p:blipFill>
        <p:spPr>
          <a:xfrm>
            <a:off x="6096001" y="0"/>
            <a:ext cx="6096001" cy="68579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52780"/>
          <a:stretch/>
        </p:blipFill>
        <p:spPr>
          <a:xfrm>
            <a:off x="0" y="0"/>
            <a:ext cx="609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NetDevOps</a:t>
            </a:r>
            <a:r>
              <a:rPr lang="en-US" dirty="0" smtClean="0"/>
              <a:t>: Automation on Bare Metal Switches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Intros </a:t>
            </a:r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 smtClean="0"/>
              <a:t>is Open Networking? (Kevin)</a:t>
            </a:r>
          </a:p>
          <a:p>
            <a:pPr lvl="1"/>
            <a:r>
              <a:rPr lang="en-US" dirty="0" smtClean="0"/>
              <a:t>Open hardware, ONIE, APD</a:t>
            </a:r>
          </a:p>
          <a:p>
            <a:r>
              <a:rPr lang="en-US" dirty="0" smtClean="0"/>
              <a:t>Automation (Kevin)</a:t>
            </a:r>
          </a:p>
          <a:p>
            <a:pPr lvl="1"/>
            <a:r>
              <a:rPr lang="en-US" dirty="0" err="1" smtClean="0"/>
              <a:t>Ansible</a:t>
            </a:r>
            <a:r>
              <a:rPr lang="en-US" dirty="0" smtClean="0"/>
              <a:t> </a:t>
            </a:r>
            <a:r>
              <a:rPr lang="en-US" dirty="0" smtClean="0"/>
              <a:t>playbooks, puppet manifests, </a:t>
            </a:r>
            <a:r>
              <a:rPr lang="en-US" dirty="0" err="1" smtClean="0"/>
              <a:t>etc</a:t>
            </a:r>
            <a:r>
              <a:rPr lang="en-US" dirty="0" smtClean="0"/>
              <a:t> for network configuration</a:t>
            </a:r>
            <a:endParaRPr lang="en-US" dirty="0" smtClean="0"/>
          </a:p>
          <a:p>
            <a:r>
              <a:rPr lang="en-US" dirty="0" smtClean="0"/>
              <a:t>CI/CD in </a:t>
            </a:r>
            <a:r>
              <a:rPr lang="en-US" dirty="0" smtClean="0"/>
              <a:t>a Network context (Russ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Full stack </a:t>
            </a:r>
            <a:r>
              <a:rPr lang="en-US" dirty="0" smtClean="0"/>
              <a:t>testing</a:t>
            </a:r>
          </a:p>
          <a:p>
            <a:r>
              <a:rPr lang="en-US" dirty="0" smtClean="0"/>
              <a:t>Demo </a:t>
            </a:r>
            <a:r>
              <a:rPr lang="en-US" dirty="0" smtClean="0"/>
              <a:t>(Russ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018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CI/CD in a Network Context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CI/CD was originally intended for software</a:t>
            </a:r>
          </a:p>
          <a:p>
            <a:r>
              <a:rPr lang="en-US" dirty="0" smtClean="0"/>
              <a:t>CI/CD evolves and matures into DevOps</a:t>
            </a:r>
            <a:endParaRPr lang="en-US" dirty="0" smtClean="0"/>
          </a:p>
          <a:p>
            <a:r>
              <a:rPr lang="en-US" dirty="0" smtClean="0"/>
              <a:t>Network Configuration is now code</a:t>
            </a:r>
          </a:p>
          <a:p>
            <a:r>
              <a:rPr lang="en-US" dirty="0" smtClean="0"/>
              <a:t>Desired outcomes for </a:t>
            </a:r>
            <a:r>
              <a:rPr lang="en-US" dirty="0" err="1" smtClean="0"/>
              <a:t>NetDevOps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Raise quality and value of the Infrastructure AND the services on top of it</a:t>
            </a:r>
          </a:p>
          <a:p>
            <a:pPr lvl="1"/>
            <a:r>
              <a:rPr lang="en-US" dirty="0" smtClean="0"/>
              <a:t>Spend less time on </a:t>
            </a:r>
            <a:r>
              <a:rPr lang="en-US" u="sng" dirty="0" smtClean="0"/>
              <a:t>unplanned work &amp; rework</a:t>
            </a:r>
            <a:r>
              <a:rPr lang="en-US" dirty="0" smtClean="0"/>
              <a:t> [1]</a:t>
            </a:r>
          </a:p>
          <a:p>
            <a:pPr lvl="1"/>
            <a:r>
              <a:rPr lang="en-US" dirty="0" smtClean="0"/>
              <a:t>Stop creating snowflakes</a:t>
            </a:r>
          </a:p>
          <a:p>
            <a:pPr lvl="1"/>
            <a:r>
              <a:rPr lang="en-US" dirty="0" smtClean="0"/>
              <a:t>Automate repetitive tasks</a:t>
            </a:r>
          </a:p>
          <a:p>
            <a:pPr lvl="1"/>
            <a:r>
              <a:rPr lang="en-US" dirty="0" smtClean="0"/>
              <a:t>All changes go through Code Control</a:t>
            </a:r>
          </a:p>
          <a:p>
            <a:r>
              <a:rPr lang="en-US" dirty="0" smtClean="0"/>
              <a:t>Operational Improvement with </a:t>
            </a:r>
            <a:r>
              <a:rPr lang="en-US" dirty="0" err="1" smtClean="0"/>
              <a:t>NetDevOps</a:t>
            </a:r>
            <a:endParaRPr lang="en-US" dirty="0" smtClean="0"/>
          </a:p>
          <a:p>
            <a:pPr lvl="1"/>
            <a:r>
              <a:rPr lang="en-US" dirty="0" smtClean="0"/>
              <a:t>Capacity Planning</a:t>
            </a:r>
          </a:p>
          <a:p>
            <a:pPr lvl="1"/>
            <a:r>
              <a:rPr lang="en-US" dirty="0" smtClean="0"/>
              <a:t>Automate troubleshooting steps / information gathering</a:t>
            </a:r>
          </a:p>
          <a:p>
            <a:pPr lvl="1"/>
            <a:r>
              <a:rPr lang="en-US" dirty="0"/>
              <a:t>Automate maintenance events and engaging “Smart Hands”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488668"/>
            <a:ext cx="4631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[1] “2016 State of DevOps” Report from Puppet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39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uiExpand="1" build="p" bldLvl="2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321733" y="2184400"/>
            <a:ext cx="4938714" cy="3996267"/>
          </a:xfrm>
        </p:spPr>
        <p:txBody>
          <a:bodyPr>
            <a:noAutofit/>
          </a:bodyPr>
          <a:lstStyle/>
          <a:p>
            <a:pPr marL="342900" indent="-342900" algn="l">
              <a:buFont typeface="Arial" charset="0"/>
              <a:buChar char="•"/>
            </a:pPr>
            <a:endParaRPr lang="en-US" sz="24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Rectangle 4"/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5971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216" t="-1037" r="-1" b="17426"/>
          <a:stretch/>
        </p:blipFill>
        <p:spPr>
          <a:xfrm>
            <a:off x="0" y="-186266"/>
            <a:ext cx="12192000" cy="704426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488668"/>
            <a:ext cx="1102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“Artisan working meticulously on a wooden sculpture” by Piseth1 is licensed under CC-BY-SA-3.0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73361" y="418452"/>
            <a:ext cx="4259153" cy="4826597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</a:t>
            </a:r>
            <a:r>
              <a:rPr lang="en-US" sz="4400" b="1" dirty="0" smtClean="0">
                <a:solidFill>
                  <a:schemeClr val="bg1"/>
                </a:solidFill>
              </a:rPr>
              <a:t>rtisan</a:t>
            </a:r>
            <a:r>
              <a:rPr lang="sv-SE" sz="4400" dirty="0" smtClean="0">
                <a:solidFill>
                  <a:schemeClr val="bg1">
                    <a:lumMod val="85000"/>
                  </a:schemeClr>
                </a:solidFill>
              </a:rPr>
              <a:t>|</a:t>
            </a:r>
            <a:r>
              <a:rPr lang="sv-SE" sz="4400" dirty="0">
                <a:solidFill>
                  <a:schemeClr val="bg1">
                    <a:lumMod val="85000"/>
                  </a:schemeClr>
                </a:solidFill>
              </a:rPr>
              <a:t>ˈ</a:t>
            </a:r>
            <a:r>
              <a:rPr lang="sv-SE" sz="4400" dirty="0" err="1">
                <a:solidFill>
                  <a:schemeClr val="bg1">
                    <a:lumMod val="85000"/>
                  </a:schemeClr>
                </a:solidFill>
              </a:rPr>
              <a:t>ärtəzən</a:t>
            </a:r>
            <a:r>
              <a:rPr lang="sv-SE" sz="4400" dirty="0">
                <a:solidFill>
                  <a:schemeClr val="bg1">
                    <a:lumMod val="85000"/>
                  </a:schemeClr>
                </a:solidFill>
              </a:rPr>
              <a:t>|</a:t>
            </a:r>
            <a:r>
              <a:rPr lang="en-US" sz="4400" b="1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i="1" dirty="0" smtClean="0">
                <a:solidFill>
                  <a:schemeClr val="bg1"/>
                </a:solidFill>
              </a:rPr>
              <a:t>noun</a:t>
            </a:r>
            <a:br>
              <a:rPr lang="en-US" i="1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a person or company that makes a high-quality or distinctive product in small quantities, usually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by hand or using traditional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methods.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1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2287" r="-2" b="135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34784" y="6488668"/>
            <a:ext cx="1100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“Arithmetical machine with </a:t>
            </a:r>
            <a:r>
              <a:rPr lang="en-US" dirty="0" err="1" smtClean="0">
                <a:solidFill>
                  <a:schemeClr val="bg1"/>
                </a:solidFill>
              </a:rPr>
              <a:t>neperian</a:t>
            </a:r>
            <a:r>
              <a:rPr lang="en-US" dirty="0" smtClean="0">
                <a:solidFill>
                  <a:schemeClr val="bg1"/>
                </a:solidFill>
              </a:rPr>
              <a:t> cylinders” by René </a:t>
            </a:r>
            <a:r>
              <a:rPr lang="en-US" dirty="0" err="1" smtClean="0">
                <a:solidFill>
                  <a:schemeClr val="bg1"/>
                </a:solidFill>
              </a:rPr>
              <a:t>Grillet</a:t>
            </a:r>
            <a:r>
              <a:rPr lang="en-US" dirty="0" smtClean="0">
                <a:solidFill>
                  <a:schemeClr val="bg1"/>
                </a:solidFill>
              </a:rPr>
              <a:t> is licensed under CC-BY-SA-3.0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33206" y="2268187"/>
            <a:ext cx="77926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</a:rPr>
              <a:t>No more Excel templating for network devices!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64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711" y="1"/>
            <a:ext cx="12193007" cy="67095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1" y="2291938"/>
            <a:ext cx="2588821" cy="92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86940" y="627413"/>
            <a:ext cx="3109355" cy="92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42020" y="710541"/>
            <a:ext cx="2588821" cy="92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142020" y="-215734"/>
            <a:ext cx="2965276" cy="926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8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CI Anatomy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9301"/>
            <a:ext cx="5733600" cy="49614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422" y="1344304"/>
            <a:ext cx="6469788" cy="496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7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9" y="4676744"/>
            <a:ext cx="5897331" cy="20145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46527"/>
            <a:ext cx="5825742" cy="4244732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idx="1"/>
          </p:nvPr>
        </p:nvSpPr>
        <p:spPr>
          <a:xfrm>
            <a:off x="6600951" y="1307073"/>
            <a:ext cx="4815840" cy="4376928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Backing </a:t>
            </a:r>
            <a:r>
              <a:rPr lang="en-US" sz="3200" dirty="0" smtClean="0"/>
              <a:t>Python </a:t>
            </a:r>
            <a:r>
              <a:rPr lang="en-US" sz="3200" dirty="0" smtClean="0"/>
              <a:t>code</a:t>
            </a:r>
          </a:p>
          <a:p>
            <a:pPr marL="0" indent="0" algn="ctr">
              <a:buNone/>
            </a:pPr>
            <a:r>
              <a:rPr lang="en-US" sz="3200" b="1" dirty="0" smtClean="0"/>
              <a:t>./validation/steps/</a:t>
            </a:r>
            <a:r>
              <a:rPr lang="en-US" sz="3200" b="1" dirty="0" err="1" smtClean="0"/>
              <a:t>bgp.py</a:t>
            </a:r>
            <a:endParaRPr lang="en-US" sz="3200" b="1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65000" y="3485154"/>
            <a:ext cx="5164667" cy="2523067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“feature” code</a:t>
            </a:r>
          </a:p>
          <a:p>
            <a:pPr marL="0" indent="0" algn="ctr">
              <a:buNone/>
            </a:pPr>
            <a:r>
              <a:rPr lang="en-US" sz="3200" b="1" dirty="0" smtClean="0"/>
              <a:t>./validation/</a:t>
            </a:r>
            <a:r>
              <a:rPr lang="en-US" sz="3200" b="1" dirty="0" err="1" smtClean="0"/>
              <a:t>bgp.feature</a:t>
            </a:r>
            <a:endParaRPr lang="en-US" sz="3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50077" y="1848009"/>
            <a:ext cx="59459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Behavior-Driven Development (BDD)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Natural Language Tests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3583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/>
      <p:bldP spid="7" grpId="0" uiExpand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02076" y="4137558"/>
            <a:ext cx="2038931" cy="402954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 Ports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2075" y="3734604"/>
            <a:ext cx="2038931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VLANs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02073" y="3331650"/>
            <a:ext cx="2038931" cy="402954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Subnets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02073" y="2928696"/>
            <a:ext cx="2038931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Switches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02073" y="2525742"/>
            <a:ext cx="2038931" cy="402954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BGP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02073" y="2122788"/>
            <a:ext cx="2038931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LACP / MLAG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02073" y="1719834"/>
            <a:ext cx="2038931" cy="402954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STP (or not)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602074" y="4943466"/>
            <a:ext cx="2038931" cy="402954"/>
          </a:xfrm>
          <a:prstGeom prst="rect">
            <a:avLst/>
          </a:prstGeom>
          <a:solidFill>
            <a:srgbClr val="D5FC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Routers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02073" y="4540512"/>
            <a:ext cx="2038931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VXLAN / Overlay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400689" y="4093087"/>
            <a:ext cx="1932205" cy="402954"/>
          </a:xfrm>
          <a:prstGeom prst="rect">
            <a:avLst/>
          </a:prstGeom>
          <a:solidFill>
            <a:srgbClr val="FFD5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Neutron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400688" y="3690133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Glance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400686" y="3287179"/>
            <a:ext cx="1932205" cy="402954"/>
          </a:xfrm>
          <a:prstGeom prst="rect">
            <a:avLst/>
          </a:prstGeom>
          <a:solidFill>
            <a:srgbClr val="FFD5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Cinder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400686" y="2884225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400686" y="2481271"/>
            <a:ext cx="1932205" cy="402954"/>
          </a:xfrm>
          <a:prstGeom prst="rect">
            <a:avLst/>
          </a:prstGeom>
          <a:solidFill>
            <a:srgbClr val="FFD5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Object Storage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400686" y="2078317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Horizon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400686" y="1675363"/>
            <a:ext cx="1932205" cy="402954"/>
          </a:xfrm>
          <a:prstGeom prst="rect">
            <a:avLst/>
          </a:prstGeom>
          <a:solidFill>
            <a:srgbClr val="FFD5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Keystone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400687" y="4898995"/>
            <a:ext cx="1932205" cy="402954"/>
          </a:xfrm>
          <a:prstGeom prst="rect">
            <a:avLst/>
          </a:prstGeom>
          <a:solidFill>
            <a:srgbClr val="FFD57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Midokura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400686" y="4496041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Nova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15873" y="1073503"/>
            <a:ext cx="1811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NETWORK</a:t>
            </a:r>
          </a:p>
          <a:p>
            <a:pPr algn="ctr"/>
            <a:r>
              <a:rPr lang="en-US" b="1" dirty="0" smtClean="0"/>
              <a:t>CONFIGURATION</a:t>
            </a:r>
            <a:endParaRPr lang="en-US" b="1" dirty="0"/>
          </a:p>
        </p:txBody>
      </p:sp>
      <p:sp>
        <p:nvSpPr>
          <p:cNvPr id="25" name="Left Bracket 24"/>
          <p:cNvSpPr/>
          <p:nvPr/>
        </p:nvSpPr>
        <p:spPr>
          <a:xfrm>
            <a:off x="1122887" y="1719834"/>
            <a:ext cx="295422" cy="3626586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39171" y="3320801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Ansible</a:t>
            </a:r>
            <a:endParaRPr lang="en-US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5461123" y="1086086"/>
            <a:ext cx="1811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IAAS</a:t>
            </a:r>
          </a:p>
          <a:p>
            <a:pPr algn="ctr"/>
            <a:r>
              <a:rPr lang="en-US" b="1" dirty="0" smtClean="0"/>
              <a:t>CONFIGURATION</a:t>
            </a:r>
            <a:endParaRPr 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4050098" y="3365272"/>
            <a:ext cx="859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Puppet</a:t>
            </a:r>
            <a:endParaRPr lang="en-US" dirty="0"/>
          </a:p>
        </p:txBody>
      </p:sp>
      <p:sp>
        <p:nvSpPr>
          <p:cNvPr id="29" name="Left Bracket 28"/>
          <p:cNvSpPr/>
          <p:nvPr/>
        </p:nvSpPr>
        <p:spPr>
          <a:xfrm>
            <a:off x="4958434" y="1732417"/>
            <a:ext cx="295422" cy="3626586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9163888" y="4126604"/>
            <a:ext cx="1932205" cy="402954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Zabbix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9163887" y="3723650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ruby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9163885" y="3320696"/>
            <a:ext cx="1932205" cy="402954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syslogd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163885" y="2917742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haproxy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163885" y="2514788"/>
            <a:ext cx="1932205" cy="402954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dirty="0" err="1" smtClean="0">
                <a:solidFill>
                  <a:schemeClr val="tx1"/>
                </a:solidFill>
              </a:rPr>
              <a:t>plunk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63885" y="2111834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Base OS Settings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163885" y="1708880"/>
            <a:ext cx="1932205" cy="402954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winbind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9163886" y="4932512"/>
            <a:ext cx="1932205" cy="402954"/>
          </a:xfrm>
          <a:prstGeom prst="rect">
            <a:avLst/>
          </a:prstGeom>
          <a:solidFill>
            <a:srgbClr val="76D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apache2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9163885" y="4529558"/>
            <a:ext cx="1932205" cy="4029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MySQL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224322" y="1119603"/>
            <a:ext cx="1811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SERVICE</a:t>
            </a:r>
          </a:p>
          <a:p>
            <a:pPr algn="ctr"/>
            <a:r>
              <a:rPr lang="en-US" b="1" dirty="0" smtClean="0"/>
              <a:t>CONFIGURATION</a:t>
            </a:r>
            <a:endParaRPr 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8034203" y="3354318"/>
            <a:ext cx="614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Chef</a:t>
            </a:r>
            <a:endParaRPr lang="en-US" dirty="0"/>
          </a:p>
        </p:txBody>
      </p:sp>
      <p:sp>
        <p:nvSpPr>
          <p:cNvPr id="41" name="Left Bracket 40"/>
          <p:cNvSpPr/>
          <p:nvPr/>
        </p:nvSpPr>
        <p:spPr>
          <a:xfrm>
            <a:off x="8721633" y="1765934"/>
            <a:ext cx="295422" cy="3626586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Left Bracket 41"/>
          <p:cNvSpPr/>
          <p:nvPr/>
        </p:nvSpPr>
        <p:spPr>
          <a:xfrm rot="16200000">
            <a:off x="2513122" y="4659781"/>
            <a:ext cx="216834" cy="2038932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185842" y="5819040"/>
            <a:ext cx="871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Behave</a:t>
            </a:r>
            <a:endParaRPr lang="en-US" dirty="0"/>
          </a:p>
        </p:txBody>
      </p:sp>
      <p:sp>
        <p:nvSpPr>
          <p:cNvPr id="44" name="Left Bracket 43"/>
          <p:cNvSpPr/>
          <p:nvPr/>
        </p:nvSpPr>
        <p:spPr>
          <a:xfrm rot="16200000">
            <a:off x="6276114" y="4762263"/>
            <a:ext cx="248210" cy="1865344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5911367" y="5827408"/>
            <a:ext cx="97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Tempest</a:t>
            </a:r>
            <a:endParaRPr lang="en-US" dirty="0"/>
          </a:p>
        </p:txBody>
      </p:sp>
      <p:sp>
        <p:nvSpPr>
          <p:cNvPr id="46" name="Left Bracket 45"/>
          <p:cNvSpPr/>
          <p:nvPr/>
        </p:nvSpPr>
        <p:spPr>
          <a:xfrm rot="16200000">
            <a:off x="10032889" y="4759677"/>
            <a:ext cx="248210" cy="1865344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9536272" y="582740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Test Kitchen</a:t>
            </a:r>
            <a:endParaRPr lang="en-US" dirty="0"/>
          </a:p>
        </p:txBody>
      </p:sp>
      <p:sp>
        <p:nvSpPr>
          <p:cNvPr id="48" name="Left Bracket 47"/>
          <p:cNvSpPr/>
          <p:nvPr/>
        </p:nvSpPr>
        <p:spPr>
          <a:xfrm rot="16200000">
            <a:off x="6222199" y="1498333"/>
            <a:ext cx="247340" cy="9487594"/>
          </a:xfrm>
          <a:prstGeom prst="leftBracket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5225971" y="6334780"/>
            <a:ext cx="2770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GitLab</a:t>
            </a:r>
            <a:r>
              <a:rPr lang="en-US" sz="2800" b="1" dirty="0" smtClean="0"/>
              <a:t> CI Runner</a:t>
            </a:r>
            <a:endParaRPr lang="en-US" sz="2800" b="1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963" y="1128922"/>
            <a:ext cx="1194891" cy="89616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469" y="1086086"/>
            <a:ext cx="1194891" cy="89616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0668" y="1165059"/>
            <a:ext cx="1194891" cy="896168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528649" y="14265"/>
            <a:ext cx="60010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Full Stack Testing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798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/>
      <p:bldP spid="25" grpId="0" animBg="1"/>
      <p:bldP spid="26" grpId="0"/>
      <p:bldP spid="27" grpId="0"/>
      <p:bldP spid="28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1" grpId="0" animBg="1"/>
      <p:bldP spid="42" grpId="0" animBg="1"/>
      <p:bldP spid="43" grpId="0"/>
      <p:bldP spid="44" grpId="0" animBg="1"/>
      <p:bldP spid="45" grpId="0"/>
      <p:bldP spid="46" grpId="0" animBg="1"/>
      <p:bldP spid="47" grpId="0"/>
      <p:bldP spid="48" grpId="0" animBg="1"/>
      <p:bldP spid="4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9794</TotalTime>
  <Words>354</Words>
  <Application>Microsoft Macintosh PowerPoint</Application>
  <PresentationFormat>Widescreen</PresentationFormat>
  <Paragraphs>100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NetDevOps: Automation on Bare Metal Switches</vt:lpstr>
      <vt:lpstr>CI/CD in a Network Context</vt:lpstr>
      <vt:lpstr>artisan|ˈärtəzən|  noun a person or company that makes a high-quality or distinctive product in small quantities, usually by hand or using traditional methods.</vt:lpstr>
      <vt:lpstr>PowerPoint Presentation</vt:lpstr>
      <vt:lpstr>PowerPoint Presentation</vt:lpstr>
      <vt:lpstr>GitLab CI Anatomy </vt:lpstr>
      <vt:lpstr>Behave</vt:lpstr>
      <vt:lpstr>PowerPoint Presentation</vt:lpstr>
      <vt:lpstr>Demo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 Starr</dc:creator>
  <cp:lastModifiedBy>Russ Starr</cp:lastModifiedBy>
  <cp:revision>42</cp:revision>
  <dcterms:created xsi:type="dcterms:W3CDTF">2016-07-13T14:51:23Z</dcterms:created>
  <dcterms:modified xsi:type="dcterms:W3CDTF">2016-07-20T16:19:08Z</dcterms:modified>
</cp:coreProperties>
</file>

<file path=docProps/thumbnail.jpeg>
</file>